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attanakarn Expanded" charset="1" panose="00000000000000000000"/>
      <p:regular r:id="rId10"/>
    </p:embeddedFont>
    <p:embeddedFont>
      <p:font typeface="Pattanakarn Expanded Bold" charset="1" panose="00000000000000000000"/>
      <p:regular r:id="rId11"/>
    </p:embeddedFont>
    <p:embeddedFont>
      <p:font typeface="Pattanakarn Expanded Italics" charset="1" panose="00000000000000000000"/>
      <p:regular r:id="rId12"/>
    </p:embeddedFont>
    <p:embeddedFont>
      <p:font typeface="Pattanakarn Expanded Bold Italics" charset="1" panose="00000000000000000000"/>
      <p:regular r:id="rId13"/>
    </p:embeddedFont>
    <p:embeddedFont>
      <p:font typeface="Pattanakarn Expanded Thin" charset="1" panose="02000203000000000000"/>
      <p:regular r:id="rId14"/>
    </p:embeddedFont>
    <p:embeddedFont>
      <p:font typeface="Pattanakarn Expanded Thin Italics" charset="1" panose="02000203000000000000"/>
      <p:regular r:id="rId15"/>
    </p:embeddedFont>
    <p:embeddedFont>
      <p:font typeface="Pattanakarn Expanded Light" charset="1" panose="00000000000000000000"/>
      <p:regular r:id="rId16"/>
    </p:embeddedFont>
    <p:embeddedFont>
      <p:font typeface="Pattanakarn Expanded Light Italics" charset="1" panose="00000000000000000000"/>
      <p:regular r:id="rId17"/>
    </p:embeddedFont>
    <p:embeddedFont>
      <p:font typeface="Pattanakarn Expanded Medium" charset="1" panose="00000000000000000000"/>
      <p:regular r:id="rId18"/>
    </p:embeddedFont>
    <p:embeddedFont>
      <p:font typeface="Pattanakarn Expanded Medium Italics" charset="1" panose="00000000000000000000"/>
      <p:regular r:id="rId19"/>
    </p:embeddedFont>
    <p:embeddedFont>
      <p:font typeface="Pattanakarn Expanded Semi-Bold" charset="1" panose="00000000000000000000"/>
      <p:regular r:id="rId20"/>
    </p:embeddedFont>
    <p:embeddedFont>
      <p:font typeface="Pattanakarn Expanded Semi-Bold Italics" charset="1" panose="00000000000000000000"/>
      <p:regular r:id="rId21"/>
    </p:embeddedFont>
    <p:embeddedFont>
      <p:font typeface="Pattanakarn Expanded Ultra-Bold" charset="1" panose="00000000000000000000"/>
      <p:regular r:id="rId22"/>
    </p:embeddedFont>
    <p:embeddedFont>
      <p:font typeface="Pattanakarn Expanded Ultra-Bold Italics" charset="1" panose="00000000000000000000"/>
      <p:regular r:id="rId23"/>
    </p:embeddedFont>
    <p:embeddedFont>
      <p:font typeface="Pattanakarn Expanded Heavy" charset="1" panose="02000A03000000000000"/>
      <p:regular r:id="rId24"/>
    </p:embeddedFont>
    <p:embeddedFont>
      <p:font typeface="Pattanakarn Expanded Heavy Italics" charset="1" panose="02000A03000000000000"/>
      <p:regular r:id="rId25"/>
    </p:embeddedFont>
    <p:embeddedFont>
      <p:font typeface="Canva Sans" charset="1" panose="020B0503030501040103"/>
      <p:regular r:id="rId26"/>
    </p:embeddedFont>
    <p:embeddedFont>
      <p:font typeface="Canva Sans Bold" charset="1" panose="020B0803030501040103"/>
      <p:regular r:id="rId27"/>
    </p:embeddedFont>
    <p:embeddedFont>
      <p:font typeface="Canva Sans Italics" charset="1" panose="020B0503030501040103"/>
      <p:regular r:id="rId28"/>
    </p:embeddedFont>
    <p:embeddedFont>
      <p:font typeface="Canva Sans Bold Italics" charset="1" panose="020B0803030501040103"/>
      <p:regular r:id="rId29"/>
    </p:embeddedFont>
    <p:embeddedFont>
      <p:font typeface="Canva Sans Medium" charset="1" panose="020B0603030501040103"/>
      <p:regular r:id="rId30"/>
    </p:embeddedFont>
    <p:embeddedFont>
      <p:font typeface="Canva Sans Medium Italics" charset="1" panose="020B0603030501040103"/>
      <p:regular r:id="rId31"/>
    </p:embeddedFont>
    <p:embeddedFont>
      <p:font typeface="Open Sans" charset="1" panose="020B0606030504020204"/>
      <p:regular r:id="rId32"/>
    </p:embeddedFont>
    <p:embeddedFont>
      <p:font typeface="Open Sans Bold" charset="1" panose="020B0806030504020204"/>
      <p:regular r:id="rId33"/>
    </p:embeddedFont>
    <p:embeddedFont>
      <p:font typeface="Open Sans Italics" charset="1" panose="020B0606030504020204"/>
      <p:regular r:id="rId34"/>
    </p:embeddedFont>
    <p:embeddedFont>
      <p:font typeface="Open Sans Bold Italics" charset="1" panose="020B0806030504020204"/>
      <p:regular r:id="rId35"/>
    </p:embeddedFont>
    <p:embeddedFont>
      <p:font typeface="Open Sans Light" charset="1" panose="020B0306030504020204"/>
      <p:regular r:id="rId36"/>
    </p:embeddedFont>
    <p:embeddedFont>
      <p:font typeface="Open Sans Light Italics" charset="1" panose="020B0306030504020204"/>
      <p:regular r:id="rId37"/>
    </p:embeddedFont>
    <p:embeddedFont>
      <p:font typeface="Open Sans Ultra-Bold" charset="1" panose="00000000000000000000"/>
      <p:regular r:id="rId38"/>
    </p:embeddedFont>
    <p:embeddedFont>
      <p:font typeface="Open Sans Ultra-Bold Italics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" r="0" b="-4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076700"/>
            <a:ext cx="16171635" cy="2723243"/>
            <a:chOff x="0" y="0"/>
            <a:chExt cx="4259196" cy="7172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59196" cy="717233"/>
            </a:xfrm>
            <a:custGeom>
              <a:avLst/>
              <a:gdLst/>
              <a:ahLst/>
              <a:cxnLst/>
              <a:rect r="r" b="b" t="t" l="l"/>
              <a:pathLst>
                <a:path h="717233" w="4259196">
                  <a:moveTo>
                    <a:pt x="0" y="0"/>
                  </a:moveTo>
                  <a:lnTo>
                    <a:pt x="4259196" y="0"/>
                  </a:lnTo>
                  <a:lnTo>
                    <a:pt x="4259196" y="717233"/>
                  </a:lnTo>
                  <a:lnTo>
                    <a:pt x="0" y="717233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59196" cy="755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013279" y="3713843"/>
            <a:ext cx="3448957" cy="344895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1242" y="4278631"/>
            <a:ext cx="15511918" cy="962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Pattanakarn Expanded Medium"/>
              </a:rPr>
              <a:t>RSA-based Public-key Certification Authority (CA)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82538" y="5854809"/>
            <a:ext cx="13900622" cy="57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</a:pPr>
            <a:r>
              <a:rPr lang="en-US" sz="3280" spc="246">
                <a:solidFill>
                  <a:srgbClr val="000000"/>
                </a:solidFill>
                <a:latin typeface="Pattanakarn Expanded Ultra-Bold Italics"/>
              </a:rPr>
              <a:t>RAHUL KUMAR(2020110),MOHD SHAKIR(2020524)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850644" y="3713843"/>
            <a:ext cx="3448957" cy="344895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881923" y="-133350"/>
            <a:ext cx="10465189" cy="93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9"/>
              </a:lnSpc>
            </a:pPr>
            <a:r>
              <a:rPr lang="en-US" sz="5348" spc="401">
                <a:solidFill>
                  <a:srgbClr val="FCF7F0"/>
                </a:solidFill>
                <a:latin typeface="Pattanakarn Expanded Ultra-Bold Italics"/>
              </a:rPr>
              <a:t>PROJECT 0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3610" y="2024964"/>
            <a:ext cx="16230600" cy="7233336"/>
            <a:chOff x="0" y="0"/>
            <a:chExt cx="4274726" cy="19050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905076"/>
            </a:xfrm>
            <a:custGeom>
              <a:avLst/>
              <a:gdLst/>
              <a:ahLst/>
              <a:cxnLst/>
              <a:rect r="r" b="b" t="t" l="l"/>
              <a:pathLst>
                <a:path h="1905076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905076"/>
                  </a:lnTo>
                  <a:lnTo>
                    <a:pt x="0" y="1905076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943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359" y="0"/>
            <a:ext cx="18267641" cy="1313540"/>
            <a:chOff x="0" y="0"/>
            <a:chExt cx="4305052" cy="3095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05052" cy="309556"/>
            </a:xfrm>
            <a:custGeom>
              <a:avLst/>
              <a:gdLst/>
              <a:ahLst/>
              <a:cxnLst/>
              <a:rect r="r" b="b" t="t" l="l"/>
              <a:pathLst>
                <a:path h="309556" w="4305052">
                  <a:moveTo>
                    <a:pt x="0" y="0"/>
                  </a:moveTo>
                  <a:lnTo>
                    <a:pt x="4305052" y="0"/>
                  </a:lnTo>
                  <a:lnTo>
                    <a:pt x="4305052" y="309556"/>
                  </a:lnTo>
                  <a:lnTo>
                    <a:pt x="0" y="309556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05052" cy="347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65298" y="-20159"/>
            <a:ext cx="16919725" cy="1106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RSA IMPLEMENTATION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3610" y="2213035"/>
            <a:ext cx="16120061" cy="778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RSA has been implemented from scratch in the helper </a:t>
            </a:r>
            <a:r>
              <a:rPr lang="en-US" sz="3399">
                <a:solidFill>
                  <a:srgbClr val="000000"/>
                </a:solidFill>
                <a:latin typeface="Canva Sans Italics"/>
              </a:rPr>
              <a:t>my_rsa.py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 file.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Functions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generate_keypair(p, q)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 - This function takes two prime numbers p and q as inputs and returns the public key as (n, e) and the private key as (n, d).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inverse_mod(a, m)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 - This function takes two integers a and m as inputs and returns the modular multiplicative inverse of a modulo m, for co-prime numbers a and m.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encrypt(pk, plaintext)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 - This function takes a public key pk and a plaintext string as inputs and returns the corresponding ciphertext as a list of integers.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decrypt(pk, ciphertext)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 - This function takes a private key pk and a ciphertext as a list of integers as inputs and returns the corresponding plaintext string.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7573" y="381484"/>
            <a:ext cx="17494869" cy="9367225"/>
            <a:chOff x="0" y="0"/>
            <a:chExt cx="4607702" cy="24670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07702" cy="2467088"/>
            </a:xfrm>
            <a:custGeom>
              <a:avLst/>
              <a:gdLst/>
              <a:ahLst/>
              <a:cxnLst/>
              <a:rect r="r" b="b" t="t" l="l"/>
              <a:pathLst>
                <a:path h="2467088" w="4607702">
                  <a:moveTo>
                    <a:pt x="0" y="0"/>
                  </a:moveTo>
                  <a:lnTo>
                    <a:pt x="4607702" y="0"/>
                  </a:lnTo>
                  <a:lnTo>
                    <a:pt x="4607702" y="2467088"/>
                  </a:lnTo>
                  <a:lnTo>
                    <a:pt x="0" y="2467088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07702" cy="250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7432" y="1220869"/>
            <a:ext cx="7070347" cy="7845262"/>
          </a:xfrm>
          <a:custGeom>
            <a:avLst/>
            <a:gdLst/>
            <a:ahLst/>
            <a:cxnLst/>
            <a:rect r="r" b="b" t="t" l="l"/>
            <a:pathLst>
              <a:path h="7845262" w="7070347">
                <a:moveTo>
                  <a:pt x="0" y="0"/>
                </a:moveTo>
                <a:lnTo>
                  <a:pt x="7070347" y="0"/>
                </a:lnTo>
                <a:lnTo>
                  <a:pt x="7070347" y="7845262"/>
                </a:lnTo>
                <a:lnTo>
                  <a:pt x="0" y="7845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84630" y="381484"/>
            <a:ext cx="3427813" cy="4762016"/>
          </a:xfrm>
          <a:custGeom>
            <a:avLst/>
            <a:gdLst/>
            <a:ahLst/>
            <a:cxnLst/>
            <a:rect r="r" b="b" t="t" l="l"/>
            <a:pathLst>
              <a:path h="4762016" w="3427813">
                <a:moveTo>
                  <a:pt x="0" y="0"/>
                </a:moveTo>
                <a:lnTo>
                  <a:pt x="3427813" y="0"/>
                </a:lnTo>
                <a:lnTo>
                  <a:pt x="3427813" y="4762016"/>
                </a:lnTo>
                <a:lnTo>
                  <a:pt x="0" y="47620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97779" y="5143500"/>
            <a:ext cx="7547300" cy="4411207"/>
          </a:xfrm>
          <a:custGeom>
            <a:avLst/>
            <a:gdLst/>
            <a:ahLst/>
            <a:cxnLst/>
            <a:rect r="r" b="b" t="t" l="l"/>
            <a:pathLst>
              <a:path h="4411207" w="7547300">
                <a:moveTo>
                  <a:pt x="0" y="0"/>
                </a:moveTo>
                <a:lnTo>
                  <a:pt x="7547300" y="0"/>
                </a:lnTo>
                <a:lnTo>
                  <a:pt x="7547300" y="4411207"/>
                </a:lnTo>
                <a:lnTo>
                  <a:pt x="0" y="4411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8463" y="778950"/>
            <a:ext cx="17951260" cy="9040101"/>
          </a:xfrm>
          <a:custGeom>
            <a:avLst/>
            <a:gdLst/>
            <a:ahLst/>
            <a:cxnLst/>
            <a:rect r="r" b="b" t="t" l="l"/>
            <a:pathLst>
              <a:path h="9040101" w="17951260">
                <a:moveTo>
                  <a:pt x="0" y="0"/>
                </a:moveTo>
                <a:lnTo>
                  <a:pt x="17951260" y="0"/>
                </a:lnTo>
                <a:lnTo>
                  <a:pt x="17951260" y="9040102"/>
                </a:lnTo>
                <a:lnTo>
                  <a:pt x="0" y="9040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" t="0" r="-114" b="-2791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359" y="0"/>
            <a:ext cx="18267641" cy="1313540"/>
            <a:chOff x="0" y="0"/>
            <a:chExt cx="4305052" cy="3095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5052" cy="309556"/>
            </a:xfrm>
            <a:custGeom>
              <a:avLst/>
              <a:gdLst/>
              <a:ahLst/>
              <a:cxnLst/>
              <a:rect r="r" b="b" t="t" l="l"/>
              <a:pathLst>
                <a:path h="309556" w="4305052">
                  <a:moveTo>
                    <a:pt x="0" y="0"/>
                  </a:moveTo>
                  <a:lnTo>
                    <a:pt x="4305052" y="0"/>
                  </a:lnTo>
                  <a:lnTo>
                    <a:pt x="4305052" y="309556"/>
                  </a:lnTo>
                  <a:lnTo>
                    <a:pt x="0" y="309556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05052" cy="347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352153" y="-20159"/>
            <a:ext cx="13604054" cy="1106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CERTIFICATE STRUCTURE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3610" y="2213035"/>
            <a:ext cx="16120061" cy="838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CERTA == [IDA, PUA, TA, DURA, INFOCA, ENCPR_CA(Hash(IDA, PUA, TA, DURA, INFOCA))]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where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</a:rPr>
              <a:t>●IDA is user ID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</a:rPr>
              <a:t>●PUA is public key of A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</a:rPr>
              <a:t>●TA is time of issuance of certificate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</a:rPr>
              <a:t>●DURA is the duration for which the certificate is valid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</a:rPr>
              <a:t>●INFOCA is information about certification authority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</a:rPr>
              <a:t>●ENC is the encryption algorithm used by CA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</a:rPr>
              <a:t>●PRCA is public key of certification authority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Hash: Hashing function used is SHA-256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9909" y="0"/>
            <a:ext cx="18777909" cy="10049326"/>
            <a:chOff x="0" y="0"/>
            <a:chExt cx="4425304" cy="23682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5304" cy="2368279"/>
            </a:xfrm>
            <a:custGeom>
              <a:avLst/>
              <a:gdLst/>
              <a:ahLst/>
              <a:cxnLst/>
              <a:rect r="r" b="b" t="t" l="l"/>
              <a:pathLst>
                <a:path h="2368279" w="4425304">
                  <a:moveTo>
                    <a:pt x="0" y="0"/>
                  </a:moveTo>
                  <a:lnTo>
                    <a:pt x="4425304" y="0"/>
                  </a:lnTo>
                  <a:lnTo>
                    <a:pt x="4425304" y="2368279"/>
                  </a:lnTo>
                  <a:lnTo>
                    <a:pt x="0" y="2368279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25304" cy="2406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39015" y="734695"/>
            <a:ext cx="16120061" cy="875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Any registered user can perform the following actions: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1. Request CA for certificate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2. Check available certificates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3. Make/Update my certificate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4. Check my certificate validity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5. Send message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6. Check messages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7. Logout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Ques : </a:t>
            </a:r>
            <a:r>
              <a:rPr lang="en-US" sz="2800">
                <a:solidFill>
                  <a:srgbClr val="000000"/>
                </a:solidFill>
                <a:latin typeface="Canva Sans"/>
              </a:rPr>
              <a:t>Who generates the pair of keys [private-key, public-key] for the clients?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 The clients generate the pair of keys [private-key, public-key] during registration. They specify the values of p and q, from which the keys are derived.</a:t>
            </a:r>
          </a:p>
          <a:p>
            <a:pPr>
              <a:lnSpc>
                <a:spcPts val="3920"/>
              </a:lnSpc>
            </a:p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Ques : How does the CA and/or client get to know it?</a:t>
            </a: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When a client registers, the CA is informed of its public key. The client then requests the issuance of a certificate through the option 'Make/Update my certificate'. This certificate is stored by the CA and can be requested by any client via 'Request CA for certificate'.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076700"/>
            <a:ext cx="16171635" cy="2723243"/>
            <a:chOff x="0" y="0"/>
            <a:chExt cx="4259196" cy="7172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59196" cy="717233"/>
            </a:xfrm>
            <a:custGeom>
              <a:avLst/>
              <a:gdLst/>
              <a:ahLst/>
              <a:cxnLst/>
              <a:rect r="r" b="b" t="t" l="l"/>
              <a:pathLst>
                <a:path h="717233" w="4259196">
                  <a:moveTo>
                    <a:pt x="0" y="0"/>
                  </a:moveTo>
                  <a:lnTo>
                    <a:pt x="4259196" y="0"/>
                  </a:lnTo>
                  <a:lnTo>
                    <a:pt x="4259196" y="717233"/>
                  </a:lnTo>
                  <a:lnTo>
                    <a:pt x="0" y="717233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59196" cy="755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013279" y="3713843"/>
            <a:ext cx="3448957" cy="344895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63865" y="3644173"/>
            <a:ext cx="16760270" cy="2654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94"/>
              </a:lnSpc>
            </a:pPr>
            <a:r>
              <a:rPr lang="en-US" sz="11353">
                <a:solidFill>
                  <a:srgbClr val="000000"/>
                </a:solidFill>
                <a:latin typeface="Pattanakarn Expanded Semi-Bold"/>
              </a:rPr>
              <a:t>Thank You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850644" y="3713843"/>
            <a:ext cx="3448957" cy="344895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DAF7dw-oxp8</dc:identifier>
  <dcterms:modified xsi:type="dcterms:W3CDTF">2011-08-01T06:04:30Z</dcterms:modified>
  <cp:revision>1</cp:revision>
  <dc:title>Purple White Modern Technology Project Presentation</dc:title>
</cp:coreProperties>
</file>